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37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3" r:id="rId34"/>
    <p:sldId id="294" r:id="rId35"/>
    <p:sldId id="292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88DE"/>
    <a:srgbClr val="42CCD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2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BC5C9-17E8-40FA-A5B0-00F570EE9ED2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FE033-D040-4C4C-BF6C-AB497BB5B1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61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E033-D040-4C4C-BF6C-AB497BB5B12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2274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E033-D040-4C4C-BF6C-AB497BB5B128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0491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E033-D040-4C4C-BF6C-AB497BB5B128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660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E033-D040-4C4C-BF6C-AB497BB5B12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867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E033-D040-4C4C-BF6C-AB497BB5B12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98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E033-D040-4C4C-BF6C-AB497BB5B12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7646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E033-D040-4C4C-BF6C-AB497BB5B12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554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E033-D040-4C4C-BF6C-AB497BB5B12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1754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E033-D040-4C4C-BF6C-AB497BB5B128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3458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E033-D040-4C4C-BF6C-AB497BB5B128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9711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E033-D040-4C4C-BF6C-AB497BB5B128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530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09E7D59-BDFE-4201-80E2-1C7A0975547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4DCD7B6-D4F9-4466-8E09-97B6867BFA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60679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7D59-BDFE-4201-80E2-1C7A0975547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D7B6-D4F9-4466-8E09-97B6867BF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312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7D59-BDFE-4201-80E2-1C7A0975547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D7B6-D4F9-4466-8E09-97B6867BF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587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7D59-BDFE-4201-80E2-1C7A0975547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D7B6-D4F9-4466-8E09-97B6867BF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341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7D59-BDFE-4201-80E2-1C7A0975547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D7B6-D4F9-4466-8E09-97B6867BFA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18504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7D59-BDFE-4201-80E2-1C7A0975547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D7B6-D4F9-4466-8E09-97B6867BF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52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7D59-BDFE-4201-80E2-1C7A0975547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D7B6-D4F9-4466-8E09-97B6867BF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895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7D59-BDFE-4201-80E2-1C7A0975547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D7B6-D4F9-4466-8E09-97B6867BF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301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7D59-BDFE-4201-80E2-1C7A0975547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D7B6-D4F9-4466-8E09-97B6867BF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294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7D59-BDFE-4201-80E2-1C7A0975547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D7B6-D4F9-4466-8E09-97B6867BF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690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7D59-BDFE-4201-80E2-1C7A0975547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D7B6-D4F9-4466-8E09-97B6867BF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072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09E7D59-BDFE-4201-80E2-1C7A0975547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4DCD7B6-D4F9-4466-8E09-97B6867BF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610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9748" y="1158072"/>
            <a:ext cx="1174398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«Ежегодный дополнительный оплачиваемый отпуск работникам </a:t>
            </a:r>
          </a:p>
          <a:p>
            <a:pPr algn="ctr"/>
            <a:r>
              <a:rPr lang="ru-RU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 ненормированным рабочим днем. </a:t>
            </a:r>
            <a:r>
              <a:rPr lang="ru-RU" sz="4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</a:t>
            </a:r>
            <a:r>
              <a:rPr lang="ru-RU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онд обязательного </a:t>
            </a:r>
          </a:p>
          <a:p>
            <a:pPr algn="ctr"/>
            <a:r>
              <a:rPr lang="ru-RU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медицинского страхования в РФ»</a:t>
            </a:r>
            <a:endParaRPr lang="ru-RU" sz="4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1740" y="4876800"/>
            <a:ext cx="691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726940" y="6071760"/>
            <a:ext cx="355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2087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632" y="76200"/>
            <a:ext cx="114036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Фонд обязательного </a:t>
            </a:r>
          </a:p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медицинского страхования в РФ</a:t>
            </a:r>
            <a:r>
              <a:rPr lang="ru-RU" sz="38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sz="38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6789" y="1303563"/>
            <a:ext cx="7938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Полномочия </a:t>
            </a:r>
            <a:r>
              <a:rPr lang="ru-RU" sz="3600" dirty="0"/>
              <a:t>Федерального Фонда: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4882" y="1949894"/>
            <a:ext cx="120971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/>
              <a:t>4)</a:t>
            </a:r>
            <a:r>
              <a:rPr lang="ru-RU" sz="3000" dirty="0" smtClean="0"/>
              <a:t>	получает от органа, осуществляющего контроль за правильностью исчисления, полнотой и своевременностью уплаты (перечисления) страховых взносов на ОМС, необходимую информацию для осуществления ОМС;</a:t>
            </a:r>
          </a:p>
          <a:p>
            <a:r>
              <a:rPr lang="ru-RU" sz="3000" b="1" dirty="0" smtClean="0"/>
              <a:t>5</a:t>
            </a:r>
            <a:r>
              <a:rPr lang="ru-RU" sz="3000" b="1" dirty="0"/>
              <a:t>)</a:t>
            </a:r>
            <a:r>
              <a:rPr lang="ru-RU" sz="3000" dirty="0"/>
              <a:t>	имеет право начислять </a:t>
            </a:r>
            <a:r>
              <a:rPr lang="ru-RU" sz="3000" dirty="0" smtClean="0"/>
              <a:t>и </a:t>
            </a:r>
            <a:r>
              <a:rPr lang="ru-RU" sz="3000" dirty="0"/>
              <a:t>взыскивать со страхователей для неработающих граждан недоимку по страховым взносам на </a:t>
            </a:r>
            <a:r>
              <a:rPr lang="ru-RU" sz="3000" dirty="0" smtClean="0"/>
              <a:t>ОМС неработающего </a:t>
            </a:r>
            <a:r>
              <a:rPr lang="ru-RU" sz="3000" dirty="0"/>
              <a:t>населения, штрафы и </a:t>
            </a:r>
            <a:r>
              <a:rPr lang="ru-RU" sz="3000" dirty="0" smtClean="0"/>
              <a:t>пени;</a:t>
            </a:r>
            <a:endParaRPr lang="ru-RU" sz="3000" dirty="0"/>
          </a:p>
          <a:p>
            <a:r>
              <a:rPr lang="ru-RU" sz="3000" b="1" dirty="0"/>
              <a:t>6)</a:t>
            </a:r>
            <a:r>
              <a:rPr lang="ru-RU" sz="3000" dirty="0"/>
              <a:t>	устанавливает формы отчетности и определяет порядок ведения учета и порядок ведения отчетности оказанной медицинской помощи по </a:t>
            </a:r>
            <a:r>
              <a:rPr lang="ru-RU" sz="3000" dirty="0" smtClean="0"/>
              <a:t>ОМС;</a:t>
            </a:r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66469934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632" y="76200"/>
            <a:ext cx="114036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Фонд обязательного </a:t>
            </a:r>
          </a:p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медицинского страхования в РФ</a:t>
            </a:r>
            <a:r>
              <a:rPr lang="ru-RU" sz="38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sz="38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6789" y="1303563"/>
            <a:ext cx="7944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Полномочия Федерального Фонда: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893" y="1949894"/>
            <a:ext cx="1146260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7)	издает нормативные правовые акты и методические указания в соответствии с </a:t>
            </a:r>
            <a:r>
              <a:rPr lang="ru-RU" sz="2800" dirty="0" smtClean="0"/>
              <a:t>полномочиями;</a:t>
            </a:r>
            <a:endParaRPr lang="ru-RU" sz="2800" dirty="0"/>
          </a:p>
          <a:p>
            <a:pPr algn="just"/>
            <a:r>
              <a:rPr lang="ru-RU" sz="2800" dirty="0"/>
              <a:t>8)	утверждает формы заявлений, реестров счетов, актов, иных документов, указанных в нормативных правовых </a:t>
            </a:r>
            <a:r>
              <a:rPr lang="ru-RU" sz="2800" dirty="0" smtClean="0"/>
              <a:t>актах;</a:t>
            </a:r>
            <a:endParaRPr lang="ru-RU" sz="2800" dirty="0"/>
          </a:p>
          <a:p>
            <a:pPr algn="just"/>
            <a:r>
              <a:rPr lang="ru-RU" sz="2800" dirty="0" smtClean="0"/>
              <a:t>9)	осуществляет </a:t>
            </a:r>
            <a:r>
              <a:rPr lang="ru-RU" sz="2800" dirty="0"/>
              <a:t>в установленном им порядке контроль за соблюдением субъектами </a:t>
            </a:r>
            <a:r>
              <a:rPr lang="ru-RU" sz="2800" dirty="0" smtClean="0"/>
              <a:t>ОМС и участниками ОМС законодательства </a:t>
            </a:r>
            <a:r>
              <a:rPr lang="ru-RU" sz="2800" dirty="0"/>
              <a:t>об </a:t>
            </a:r>
            <a:r>
              <a:rPr lang="ru-RU" sz="2800" dirty="0" smtClean="0"/>
              <a:t>ОМС и </a:t>
            </a:r>
            <a:r>
              <a:rPr lang="ru-RU" sz="2800" dirty="0"/>
              <a:t>за использованием ими </a:t>
            </a:r>
            <a:r>
              <a:rPr lang="ru-RU" sz="2800" dirty="0" smtClean="0"/>
              <a:t>средств ОМС, </a:t>
            </a:r>
            <a:r>
              <a:rPr lang="ru-RU" sz="2800" dirty="0"/>
              <a:t>в том числе проводит проверки и ревизии</a:t>
            </a:r>
            <a:r>
              <a:rPr lang="ru-RU" sz="2800" dirty="0" smtClean="0"/>
              <a:t>;</a:t>
            </a:r>
          </a:p>
          <a:p>
            <a:pPr algn="just"/>
            <a:r>
              <a:rPr lang="ru-RU" sz="2800" dirty="0" smtClean="0"/>
              <a:t>10)	определяет общие принципы построения и функционирования информационных систем и порядка информационного взаимодействия в сфере ОМС и </a:t>
            </a:r>
            <a:r>
              <a:rPr lang="ru-RU" sz="2800" dirty="0" err="1" smtClean="0"/>
              <a:t>т.д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54423212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632" y="76200"/>
            <a:ext cx="114036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Фонд обязательного </a:t>
            </a:r>
          </a:p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медицинского страхования в РФ</a:t>
            </a:r>
            <a:r>
              <a:rPr lang="ru-RU" sz="38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sz="38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632" y="1649944"/>
            <a:ext cx="6629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Управление фондом осуществляется </a:t>
            </a:r>
            <a:r>
              <a:rPr lang="ru-RU" sz="3600" dirty="0"/>
              <a:t>коллегиальным органом - правлением и постоянно действующим исполнительным органом - председателем Федерального фонда.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5400" b="7801"/>
          <a:stretch/>
        </p:blipFill>
        <p:spPr>
          <a:xfrm>
            <a:off x="7639051" y="1338084"/>
            <a:ext cx="3771900" cy="483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38951" y="6162953"/>
            <a:ext cx="537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Стадченко Наталья Николаевна – председатель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208704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632" y="76200"/>
            <a:ext cx="114036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Фонд обязательного </a:t>
            </a:r>
          </a:p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медицинского страхования в РФ</a:t>
            </a:r>
            <a:r>
              <a:rPr lang="ru-RU" sz="38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sz="38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356" y="1387376"/>
            <a:ext cx="113918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/>
              <a:t>К компетенции </a:t>
            </a:r>
            <a:r>
              <a:rPr lang="ru-RU" sz="3200" u="sng" dirty="0"/>
              <a:t>правления Федерального фонда </a:t>
            </a:r>
            <a:r>
              <a:rPr lang="ru-RU" sz="3200" b="1" u="sng" dirty="0"/>
              <a:t>относится</a:t>
            </a:r>
            <a:r>
              <a:rPr lang="ru-RU" sz="3200" u="sng" dirty="0"/>
              <a:t> решение следующих вопросов: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4143" y="2732306"/>
            <a:ext cx="106299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300" b="1" dirty="0" smtClean="0"/>
              <a:t>1.</a:t>
            </a:r>
            <a:r>
              <a:rPr lang="ru-RU" sz="3300" dirty="0" smtClean="0"/>
              <a:t>	утверждение перспективных планов работы Федерального фонда;</a:t>
            </a:r>
          </a:p>
          <a:p>
            <a:pPr algn="just"/>
            <a:r>
              <a:rPr lang="ru-RU" sz="3300" b="1" dirty="0" smtClean="0"/>
              <a:t>2.</a:t>
            </a:r>
            <a:r>
              <a:rPr lang="ru-RU" sz="3300" dirty="0" smtClean="0"/>
              <a:t>	рассмотрение проектов бюджета Федерального фонда обязательного медицинского страхования и отчетов о его исполнении, утверждение годовых отчетов о результатах деятельности Федерального фонда обязательного медицинского страхования;</a:t>
            </a:r>
            <a:endParaRPr lang="ru-RU" sz="3300" dirty="0"/>
          </a:p>
        </p:txBody>
      </p:sp>
    </p:spTree>
    <p:extLst>
      <p:ext uri="{BB962C8B-B14F-4D97-AF65-F5344CB8AC3E}">
        <p14:creationId xmlns="" xmlns:p14="http://schemas.microsoft.com/office/powerpoint/2010/main" val="730762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632" y="76200"/>
            <a:ext cx="114036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Фонд обязательного </a:t>
            </a:r>
          </a:p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медицинского страхования в РФ</a:t>
            </a:r>
            <a:r>
              <a:rPr lang="ru-RU" sz="38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sz="38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356" y="1387376"/>
            <a:ext cx="113918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/>
              <a:t>К компетенции </a:t>
            </a:r>
            <a:r>
              <a:rPr lang="ru-RU" sz="3200" u="sng" dirty="0"/>
              <a:t>правления Федерального фонда </a:t>
            </a:r>
            <a:r>
              <a:rPr lang="ru-RU" sz="3200" b="1" u="sng" dirty="0"/>
              <a:t>относится</a:t>
            </a:r>
            <a:r>
              <a:rPr lang="ru-RU" sz="3200" u="sng" dirty="0"/>
              <a:t> решение следующих вопросов: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5615" y="2654290"/>
            <a:ext cx="107936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3.</a:t>
            </a:r>
            <a:r>
              <a:rPr lang="ru-RU" sz="2800" dirty="0" smtClean="0"/>
              <a:t>	рассмотрение разрабатываемых Федеральным фондом проектов нормативных актов по совершенствованию системы обязательного медицинского страхования;</a:t>
            </a:r>
          </a:p>
          <a:p>
            <a:pPr algn="just"/>
            <a:r>
              <a:rPr lang="ru-RU" sz="2800" b="1" dirty="0" smtClean="0"/>
              <a:t>4.</a:t>
            </a:r>
            <a:r>
              <a:rPr lang="ru-RU" sz="2800" dirty="0" smtClean="0"/>
              <a:t>	принятие решений о внесении в установленном порядке предложений по определению норматива средств на содержание Федерального фонда, о рекомендациях по определению норматива средств на содержание территориальных фондов обязательного медицинского страхования и страховых медицинских организаций;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98976721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632" y="76200"/>
            <a:ext cx="114036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Фонд обязательного </a:t>
            </a:r>
          </a:p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медицинского страхования в РФ</a:t>
            </a:r>
            <a:r>
              <a:rPr lang="ru-RU" sz="38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sz="38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632" y="1750330"/>
            <a:ext cx="7829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Состав правления Федерального фонда - 11 человек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0632" y="3108715"/>
            <a:ext cx="78295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Правление возглавляет председатель правления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Председателем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правления Федерального фонда по должности является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Министр здравоохранения Российской Федерации.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505" y="1338084"/>
            <a:ext cx="3333750" cy="5029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783880" y="636744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Скворцова В.И.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21290184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632" y="76200"/>
            <a:ext cx="114036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Фонд обязательного </a:t>
            </a:r>
          </a:p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медицинского страхования в РФ</a:t>
            </a:r>
            <a:r>
              <a:rPr lang="ru-RU" sz="38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sz="38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5803" y="1338084"/>
            <a:ext cx="7409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mtClean="0"/>
              <a:t>Председатель Федерального фонда: </a:t>
            </a:r>
            <a:endParaRPr lang="ru-RU" sz="3200"/>
          </a:p>
        </p:txBody>
      </p:sp>
      <p:sp>
        <p:nvSpPr>
          <p:cNvPr id="3" name="Прямоугольник 2"/>
          <p:cNvSpPr/>
          <p:nvPr/>
        </p:nvSpPr>
        <p:spPr>
          <a:xfrm>
            <a:off x="380633" y="2074039"/>
            <a:ext cx="114036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1)	осуществляет руководство текущей деятельностью;</a:t>
            </a:r>
          </a:p>
          <a:p>
            <a:pPr algn="just"/>
            <a:r>
              <a:rPr lang="ru-RU" sz="3200" dirty="0" smtClean="0"/>
              <a:t>2)	несет персональную ответственность за ее результаты и подотчетен правлению Федерального фонда:</a:t>
            </a:r>
          </a:p>
          <a:p>
            <a:pPr algn="just"/>
            <a:r>
              <a:rPr lang="ru-RU" sz="3200" dirty="0" smtClean="0"/>
              <a:t>3)	действует от имени Федерального фонда без доверенности;</a:t>
            </a:r>
          </a:p>
          <a:p>
            <a:pPr algn="just"/>
            <a:r>
              <a:rPr lang="ru-RU" sz="3200" dirty="0" smtClean="0"/>
              <a:t>4)	распоряжается имуществом Федерального фонда в установленном порядке;</a:t>
            </a:r>
          </a:p>
          <a:p>
            <a:pPr algn="just"/>
            <a:r>
              <a:rPr lang="ru-RU" sz="3200" dirty="0" smtClean="0"/>
              <a:t>5)	заключает договоры;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986012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632" y="76200"/>
            <a:ext cx="114036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Фонд обязательного </a:t>
            </a:r>
          </a:p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медицинского страхования в РФ</a:t>
            </a:r>
            <a:r>
              <a:rPr lang="ru-RU" sz="38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sz="38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5803" y="1338084"/>
            <a:ext cx="7409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Председатель Федерального фонда: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0633" y="2074039"/>
            <a:ext cx="11403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0632" y="2025487"/>
            <a:ext cx="111981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6)	открывает расчетный и другие счета;</a:t>
            </a:r>
          </a:p>
          <a:p>
            <a:pPr algn="just"/>
            <a:r>
              <a:rPr lang="ru-RU" sz="2800" dirty="0"/>
              <a:t>7)	представляет в Министерство здравоохранения Российской Федерации проект устава Федерального фонда;</a:t>
            </a:r>
          </a:p>
          <a:p>
            <a:pPr algn="just"/>
            <a:r>
              <a:rPr lang="ru-RU" sz="2800" dirty="0"/>
              <a:t>8)	представляет в Министерство здравоохранения Российской Федерации на утверждение: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800" dirty="0"/>
              <a:t>	проект ежегодного плана и показателей деятельности Федерального фонда и отчет об их исполнении;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800" dirty="0"/>
              <a:t>	административные регламенты исполнения государственных функций;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800" dirty="0"/>
              <a:t>	административные регламенты предоставления государственных услуг;</a:t>
            </a:r>
          </a:p>
        </p:txBody>
      </p:sp>
    </p:spTree>
    <p:extLst>
      <p:ext uri="{BB962C8B-B14F-4D97-AF65-F5344CB8AC3E}">
        <p14:creationId xmlns="" xmlns:p14="http://schemas.microsoft.com/office/powerpoint/2010/main" val="1235977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632" y="76200"/>
            <a:ext cx="114036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Фонд обязательного </a:t>
            </a:r>
          </a:p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медицинского страхования в РФ</a:t>
            </a:r>
            <a:r>
              <a:rPr lang="ru-RU" sz="38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sz="38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5803" y="1338084"/>
            <a:ext cx="7409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Председатель Федерального фонда: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0633" y="2074039"/>
            <a:ext cx="11403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8615" y="1964353"/>
            <a:ext cx="109318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9)	утверждает по согласованию с правлением структуру, штатное расписание и смету расходов Федерального фонда;</a:t>
            </a:r>
          </a:p>
          <a:p>
            <a:pPr algn="just"/>
            <a:r>
              <a:rPr lang="ru-RU" sz="2400" dirty="0"/>
              <a:t>10)	издает приказы и дает указания, обязательные для исполнения всеми работниками Федерального фонда;</a:t>
            </a:r>
          </a:p>
          <a:p>
            <a:pPr algn="just"/>
            <a:r>
              <a:rPr lang="ru-RU" sz="2400" dirty="0"/>
              <a:t>11)	по согласованию с правлением представляет в Министерство здравоохранения Российской Федерации проекты федеральных законов о бюджете Федерального фонда обязательного медицинского страхования и о его исполнении;</a:t>
            </a:r>
          </a:p>
          <a:p>
            <a:pPr algn="just"/>
            <a:r>
              <a:rPr lang="ru-RU" sz="2400" dirty="0"/>
              <a:t>12)	по вопросам, относящимся к компетенции Федерального фонда, утверждает нормативно-методические документы, обязательные для исполнения территориальными фондами обязательного медицинского страхования и страховыми медицинскими организациями, входящими в систему обязательного медицинского </a:t>
            </a:r>
            <a:r>
              <a:rPr lang="ru-RU" sz="2400" dirty="0" smtClean="0"/>
              <a:t>страхования и </a:t>
            </a:r>
            <a:r>
              <a:rPr lang="ru-RU" sz="2400" dirty="0" err="1" smtClean="0"/>
              <a:t>т.д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187682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0633" y="2074039"/>
            <a:ext cx="11403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6479" y="0"/>
            <a:ext cx="119554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организации и проведения контроля объемов, сроков, качества и условий предоставления медицинской помощи </a:t>
            </a:r>
            <a:r>
              <a:rPr lang="ru-RU" sz="36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ОМС</a:t>
            </a:r>
            <a:endParaRPr lang="ru-RU" sz="36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145" y="2224164"/>
            <a:ext cx="11232106" cy="352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u="sng" dirty="0"/>
              <a:t>М</a:t>
            </a:r>
            <a:r>
              <a:rPr lang="ru-RU" sz="3200" u="sng" dirty="0" smtClean="0"/>
              <a:t>ероприятия </a:t>
            </a:r>
            <a:r>
              <a:rPr lang="ru-RU" sz="3200" u="sng" dirty="0"/>
              <a:t>по проверке соответствия </a:t>
            </a:r>
            <a:r>
              <a:rPr lang="ru-RU" sz="3200" u="sng" dirty="0" smtClean="0"/>
              <a:t>медицинской </a:t>
            </a:r>
            <a:r>
              <a:rPr lang="ru-RU" sz="3200" u="sng" dirty="0"/>
              <a:t>помощи </a:t>
            </a:r>
            <a:r>
              <a:rPr lang="ru-RU" sz="3200" u="sng" dirty="0" smtClean="0"/>
              <a:t>реализовываемые посредством:</a:t>
            </a:r>
          </a:p>
          <a:p>
            <a:pPr marL="1371600" lvl="2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/>
              <a:t>медико-экономического контроля;</a:t>
            </a:r>
          </a:p>
          <a:p>
            <a:pPr marL="1371600" lvl="2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/>
              <a:t>медико-экономической экспертизы;</a:t>
            </a:r>
          </a:p>
          <a:p>
            <a:pPr marL="1371600" lvl="2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/>
              <a:t>экспертизы </a:t>
            </a:r>
            <a:r>
              <a:rPr lang="ru-RU" sz="2800" dirty="0"/>
              <a:t>качества медицинской помощи.</a:t>
            </a:r>
          </a:p>
        </p:txBody>
      </p:sp>
    </p:spTree>
    <p:extLst>
      <p:ext uri="{BB962C8B-B14F-4D97-AF65-F5344CB8AC3E}">
        <p14:creationId xmlns="" xmlns:p14="http://schemas.microsoft.com/office/powerpoint/2010/main" val="2498292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09" r="10827"/>
          <a:stretch/>
        </p:blipFill>
        <p:spPr>
          <a:xfrm>
            <a:off x="8036170" y="2458117"/>
            <a:ext cx="4009292" cy="3876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86862" y="0"/>
            <a:ext cx="1140362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Ежегодный дополнительный оплачиваемый отпуск работникам с ненормированным рабочим днем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5847" y="2056481"/>
            <a:ext cx="786032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Ненормированный рабочий день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–  </a:t>
            </a:r>
            <a:r>
              <a:rPr lang="ru-RU" sz="3000" dirty="0" smtClean="0"/>
              <a:t>особый режим работы, в соответствии с которым отдельные работники могут по распоряжению работодателя при необходимости эпизодически привлекаться к выполнению своих трудовых обязанностей за пределами нормальной продолжительности рабочего времени. (ст. 101 ТК РФ)</a:t>
            </a:r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381823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4116" y="1902390"/>
            <a:ext cx="11403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6479" y="0"/>
            <a:ext cx="119554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организации и проведения контроля объемов, сроков, качества и условий предоставления медицинской помощи </a:t>
            </a:r>
            <a:r>
              <a:rPr lang="ru-RU" sz="36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ОМС</a:t>
            </a:r>
            <a:endParaRPr lang="ru-RU" sz="36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8054" y="1825445"/>
            <a:ext cx="11110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/>
              <a:t>Объектом</a:t>
            </a:r>
            <a:r>
              <a:rPr lang="ru-RU" sz="2800" dirty="0"/>
              <a:t> </a:t>
            </a:r>
            <a:r>
              <a:rPr lang="ru-RU" sz="2600" dirty="0"/>
              <a:t>контроля является организация и оказание медицинской помощи по обязательному медицинскому страхованию.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8054" y="3296948"/>
            <a:ext cx="112396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/>
              <a:t>Субъекты</a:t>
            </a:r>
            <a:r>
              <a:rPr lang="ru-RU" sz="2800" u="sng" dirty="0"/>
              <a:t>:</a:t>
            </a:r>
            <a:endParaRPr lang="ru-RU" sz="2800" u="sng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600" dirty="0" smtClean="0"/>
              <a:t>территориальные </a:t>
            </a:r>
            <a:r>
              <a:rPr lang="ru-RU" sz="2600" dirty="0"/>
              <a:t>фонды обязательного медицинского </a:t>
            </a:r>
            <a:r>
              <a:rPr lang="ru-RU" sz="2600" dirty="0" smtClean="0"/>
              <a:t>страхования;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600" dirty="0" smtClean="0"/>
              <a:t>страховые </a:t>
            </a:r>
            <a:r>
              <a:rPr lang="ru-RU" sz="2600" dirty="0"/>
              <a:t>медицинские </a:t>
            </a:r>
            <a:r>
              <a:rPr lang="ru-RU" sz="2600" dirty="0" smtClean="0"/>
              <a:t>организации;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600" dirty="0" smtClean="0"/>
              <a:t>медицинские </a:t>
            </a:r>
            <a:r>
              <a:rPr lang="ru-RU" sz="2600" dirty="0"/>
              <a:t>организации, имеющие право на осуществление медицинской деятельности и включенные в реестр медицинских организаций, осуществляющих деятельность в сфере обязательного медицинского страхования.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491597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479" y="0"/>
            <a:ext cx="119554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организации и проведения контроля объемов, сроков, качества и условий предоставления медицинской помощи </a:t>
            </a:r>
            <a:r>
              <a:rPr lang="ru-RU" sz="36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ОМС</a:t>
            </a:r>
            <a:endParaRPr lang="ru-RU" sz="36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51681" y="1754326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Цели контроля: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4427" y="2357522"/>
            <a:ext cx="108795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400" dirty="0" smtClean="0"/>
              <a:t>обеспечение </a:t>
            </a:r>
            <a:r>
              <a:rPr lang="ru-RU" sz="2400" dirty="0"/>
              <a:t>бесплатного предоставления застрахованному лицу медицинской </a:t>
            </a:r>
            <a:r>
              <a:rPr lang="ru-RU" sz="2400" dirty="0" smtClean="0"/>
              <a:t>помощи;</a:t>
            </a:r>
          </a:p>
          <a:p>
            <a:pPr marL="342900" indent="-342900" algn="just">
              <a:buAutoNum type="arabicParenR"/>
            </a:pPr>
            <a:r>
              <a:rPr lang="ru-RU" sz="2400" dirty="0" smtClean="0"/>
              <a:t>защита </a:t>
            </a:r>
            <a:r>
              <a:rPr lang="ru-RU" sz="2400" dirty="0"/>
              <a:t>прав застрахованного лица на получение бесплатной медицинской </a:t>
            </a:r>
            <a:r>
              <a:rPr lang="ru-RU" sz="2400" dirty="0" smtClean="0"/>
              <a:t>помощи;</a:t>
            </a:r>
          </a:p>
          <a:p>
            <a:pPr marL="342900" indent="-342900" algn="just">
              <a:buAutoNum type="arabicParenR"/>
            </a:pPr>
            <a:r>
              <a:rPr lang="ru-RU" sz="2400" dirty="0" smtClean="0"/>
              <a:t>предупреждение </a:t>
            </a:r>
            <a:r>
              <a:rPr lang="ru-RU" sz="2400" dirty="0"/>
              <a:t>дефектов медицинской помощи, являющихся результатом несоответствия оказанной медицинской помощи состоянию здоровья застрахованного лица</a:t>
            </a:r>
            <a:r>
              <a:rPr lang="ru-RU" sz="2400" dirty="0" smtClean="0"/>
              <a:t>;</a:t>
            </a:r>
          </a:p>
          <a:p>
            <a:pPr marL="342900" indent="-342900" algn="just">
              <a:buAutoNum type="arabicParenR"/>
            </a:pPr>
            <a:r>
              <a:rPr lang="ru-RU" sz="2400" dirty="0" smtClean="0"/>
              <a:t>проверка </a:t>
            </a:r>
            <a:r>
              <a:rPr lang="ru-RU" sz="2400" dirty="0"/>
              <a:t>исполнения страховыми медицинскими организациями и медицинскими организациями обязательств по оплате и бесплатному оказанию застрахованным лицам медицинской </a:t>
            </a:r>
            <a:r>
              <a:rPr lang="ru-RU" sz="2400" dirty="0" smtClean="0"/>
              <a:t>помощи.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82114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479" y="0"/>
            <a:ext cx="119554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организации и проведения контроля объемов, сроков, качества и условий предоставления медицинской помощи </a:t>
            </a:r>
            <a:r>
              <a:rPr lang="ru-RU" sz="36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ОМС</a:t>
            </a:r>
            <a:endParaRPr lang="ru-RU" sz="36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9800" y="1754326"/>
            <a:ext cx="5668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Медико-экономическом контроль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5746" y="2277546"/>
            <a:ext cx="1452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8388" y="2569933"/>
            <a:ext cx="98354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1)</a:t>
            </a:r>
            <a:r>
              <a:rPr lang="ru-RU" sz="2200" dirty="0"/>
              <a:t>	</a:t>
            </a:r>
            <a:r>
              <a:rPr lang="ru-RU" sz="2200" dirty="0" smtClean="0"/>
              <a:t>проверка </a:t>
            </a:r>
            <a:r>
              <a:rPr lang="ru-RU" sz="2200" dirty="0"/>
              <a:t>реестров счетов на соответствие установленному порядку информационного обмена в сфере обязательного медицинского страхования;</a:t>
            </a:r>
          </a:p>
          <a:p>
            <a:pPr algn="just"/>
            <a:r>
              <a:rPr lang="ru-RU" sz="2200" b="1" dirty="0"/>
              <a:t>2)</a:t>
            </a:r>
            <a:r>
              <a:rPr lang="ru-RU" sz="2200" dirty="0"/>
              <a:t>	</a:t>
            </a:r>
            <a:r>
              <a:rPr lang="ru-RU" sz="2200" dirty="0" smtClean="0"/>
              <a:t>идентификация </a:t>
            </a:r>
            <a:r>
              <a:rPr lang="ru-RU" sz="2200" dirty="0"/>
              <a:t>лица, застрахованного конкретной страховой медицинской организацией (плательщика);</a:t>
            </a:r>
          </a:p>
          <a:p>
            <a:pPr algn="just"/>
            <a:r>
              <a:rPr lang="ru-RU" sz="2200" b="1" dirty="0"/>
              <a:t>3)</a:t>
            </a:r>
            <a:r>
              <a:rPr lang="ru-RU" sz="2200" dirty="0"/>
              <a:t>	</a:t>
            </a:r>
            <a:r>
              <a:rPr lang="ru-RU" sz="2200" dirty="0" smtClean="0"/>
              <a:t>проверка </a:t>
            </a:r>
            <a:r>
              <a:rPr lang="ru-RU" sz="2200" dirty="0"/>
              <a:t>соответствия оказанной медицинской помощи:</a:t>
            </a:r>
          </a:p>
          <a:p>
            <a:pPr lvl="2" algn="just"/>
            <a:r>
              <a:rPr lang="ru-RU" sz="2200" dirty="0"/>
              <a:t>a.	территориальной программе обязательного медицинского страхования;</a:t>
            </a:r>
          </a:p>
          <a:p>
            <a:pPr lvl="2" algn="just"/>
            <a:r>
              <a:rPr lang="ru-RU" sz="2200" dirty="0"/>
              <a:t>b.	условиям договора на оказание и оплату медицинской помощи по обязательному медицинскому страхованию;</a:t>
            </a:r>
          </a:p>
          <a:p>
            <a:pPr lvl="2" algn="just"/>
            <a:r>
              <a:rPr lang="ru-RU" sz="2200" dirty="0"/>
              <a:t>c.	действующей лицензии медицинской организации на осуществление медицинской деятельности;</a:t>
            </a:r>
          </a:p>
        </p:txBody>
      </p:sp>
    </p:spTree>
    <p:extLst>
      <p:ext uri="{BB962C8B-B14F-4D97-AF65-F5344CB8AC3E}">
        <p14:creationId xmlns="" xmlns:p14="http://schemas.microsoft.com/office/powerpoint/2010/main" val="875855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479" y="0"/>
            <a:ext cx="119554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организации и проведения контроля объемов, сроков, качества и условий предоставления медицинской помощи </a:t>
            </a:r>
            <a:r>
              <a:rPr lang="ru-RU" sz="36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ОМС</a:t>
            </a:r>
            <a:endParaRPr lang="ru-RU" sz="36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0427" y="1754326"/>
            <a:ext cx="6994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Медико-экономическая экспертиза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3428" y="2446934"/>
            <a:ext cx="116415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Медико-экономическая экспертиза </a:t>
            </a:r>
            <a:r>
              <a:rPr lang="ru-RU" sz="2400" dirty="0"/>
              <a:t>- установление соответствия фактических сроков оказания медицинской помощи, объема предъявленных к оплате медицинских услуг записям в первичной медицинской документации и учетно-отчетной документации медицинской организации.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3428" y="4209397"/>
            <a:ext cx="10310882" cy="1820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/>
              <a:t>Осуществляется </a:t>
            </a:r>
            <a:r>
              <a:rPr lang="ru-RU" sz="2400" u="sng" dirty="0"/>
              <a:t>в виде</a:t>
            </a:r>
            <a:r>
              <a:rPr lang="ru-RU" sz="2400" u="sng" dirty="0" smtClean="0"/>
              <a:t>:</a:t>
            </a:r>
            <a:endParaRPr lang="ru-RU" sz="2400" u="sng" dirty="0"/>
          </a:p>
          <a:p>
            <a:pPr marL="1714500" lvl="3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целевой </a:t>
            </a:r>
            <a:r>
              <a:rPr lang="ru-RU" sz="2400" dirty="0"/>
              <a:t>медико-экономической экспертизы;</a:t>
            </a:r>
          </a:p>
          <a:p>
            <a:pPr marL="1714500" lvl="3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плановой </a:t>
            </a:r>
            <a:r>
              <a:rPr lang="ru-RU" sz="2400" dirty="0"/>
              <a:t>медико-экономической </a:t>
            </a:r>
            <a:r>
              <a:rPr lang="ru-RU" sz="2400" dirty="0" smtClean="0"/>
              <a:t>экспертизы.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537422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479" y="0"/>
            <a:ext cx="119554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организации и проведения контроля объемов, сроков, качества и условий предоставления медицинской помощи </a:t>
            </a:r>
            <a:r>
              <a:rPr lang="ru-RU" sz="36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ОМС</a:t>
            </a:r>
            <a:endParaRPr lang="ru-RU" sz="36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6560" y="1932127"/>
            <a:ext cx="11541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/>
              <a:t>Целевая</a:t>
            </a:r>
            <a:r>
              <a:rPr lang="ru-RU" sz="2800" u="sng" dirty="0"/>
              <a:t> медико-экономическая экспертиза проводится в случаях: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6685" y="2886234"/>
            <a:ext cx="112412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arenR"/>
            </a:pPr>
            <a:r>
              <a:rPr lang="ru-RU" sz="2600" dirty="0" smtClean="0"/>
              <a:t>повторных обращений по поводу одного и того же заболевания;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sz="2600" dirty="0" smtClean="0"/>
              <a:t>заболеваний </a:t>
            </a:r>
            <a:r>
              <a:rPr lang="ru-RU" sz="2600" dirty="0"/>
              <a:t>с удлиненным или укороченным сроком лечения более чем на </a:t>
            </a:r>
            <a:r>
              <a:rPr lang="ru-RU" sz="2600" dirty="0" smtClean="0"/>
              <a:t>50% от </a:t>
            </a:r>
            <a:r>
              <a:rPr lang="ru-RU" sz="2600" dirty="0"/>
              <a:t>установленного стандартом медицинской помощи или средне сложившегося для всех застрахованных лиц в отчетном периоде с заболеванием, для которого отсутствует утвержденный стандарт медицинской </a:t>
            </a:r>
            <a:r>
              <a:rPr lang="ru-RU" sz="2600" dirty="0" smtClean="0"/>
              <a:t>помощи;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sz="2600" dirty="0" smtClean="0"/>
              <a:t>получения </a:t>
            </a:r>
            <a:r>
              <a:rPr lang="ru-RU" sz="2600" dirty="0"/>
              <a:t>жалоб от застрахованного лица или его представителя на доступность медицинской помощи в медицинской организации.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702945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479" y="0"/>
            <a:ext cx="119554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организации и проведения контроля объемов, сроков, качества и условий предоставления медицинской помощи </a:t>
            </a:r>
            <a:r>
              <a:rPr lang="ru-RU" sz="36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ОМС</a:t>
            </a:r>
            <a:endParaRPr lang="ru-RU" sz="36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6479" y="2056978"/>
            <a:ext cx="117507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/>
              <a:t>При </a:t>
            </a:r>
            <a:r>
              <a:rPr lang="ru-RU" sz="2800" u="sng" dirty="0"/>
              <a:t>проведении </a:t>
            </a:r>
            <a:r>
              <a:rPr lang="ru-RU" sz="2800" b="1" u="sng" dirty="0"/>
              <a:t>плановой</a:t>
            </a:r>
            <a:r>
              <a:rPr lang="ru-RU" sz="2800" u="sng" dirty="0"/>
              <a:t> медико-экономическая экспертизы </a:t>
            </a:r>
            <a:r>
              <a:rPr lang="ru-RU" sz="2800" u="sng" dirty="0" smtClean="0"/>
              <a:t>оцениваются: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8588" y="3011085"/>
            <a:ext cx="11237794" cy="3860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характер, частота и причины нарушений прав застрахованных лиц на получение медицинской помощи по обязательному медицинскому страхованию в установленных договором на оказание и оплату медицинской помощи по обязательному медицинскому страхованию объеме, сроках, качестве и условиях;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оказанной медицинской организацией медицинской помощи и его соответствие установленному решением комиссии по разработке территориальной программы обязательного медицинского страхования объему, подлежащему оплате за счет средств обязательного медицинского страхования;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частота и характер нарушений медицинской организацией порядка формирования реестров </a:t>
            </a: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счетов.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065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479" y="0"/>
            <a:ext cx="119554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организации и проведения контроля объемов, сроков, качества и условий предоставления медицинской помощи </a:t>
            </a:r>
            <a:r>
              <a:rPr lang="ru-RU" sz="36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ОМС</a:t>
            </a:r>
            <a:endParaRPr lang="ru-RU" sz="36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1125" y="1775386"/>
            <a:ext cx="7226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Экспертиза качества медицинской помощи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5660" y="2413338"/>
            <a:ext cx="1162789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Экспертиза качества медицинской помощи </a:t>
            </a:r>
            <a:r>
              <a:rPr lang="ru-RU" sz="2400" dirty="0"/>
              <a:t>- выявление нарушений при оказании медицинской помощи, в том числе оценка своевременности ее оказания, правильности выбора методов профилактики, диагностики, лечения и реабилитации, степени достижения запланированного результата.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0250" y="4737544"/>
            <a:ext cx="11518709" cy="169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/>
              <a:t>Экспертиза качества медицинской помощи осуществляется в виде: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целевой экспертизы качества медицинской помощи;</a:t>
            </a:r>
          </a:p>
          <a:p>
            <a:pPr marL="1257300" lvl="2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плановой экспертизы качества медицинской помощи.</a:t>
            </a:r>
          </a:p>
        </p:txBody>
      </p:sp>
    </p:spTree>
    <p:extLst>
      <p:ext uri="{BB962C8B-B14F-4D97-AF65-F5344CB8AC3E}">
        <p14:creationId xmlns="" xmlns:p14="http://schemas.microsoft.com/office/powerpoint/2010/main" val="760016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479" y="0"/>
            <a:ext cx="119554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организации и проведения контроля объемов, сроков, качества и условий предоставления медицинской помощи </a:t>
            </a:r>
            <a:r>
              <a:rPr lang="ru-RU" sz="36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ОМС</a:t>
            </a:r>
            <a:endParaRPr lang="ru-RU" sz="36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1125" y="1775386"/>
            <a:ext cx="7226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Экспертиза качества медицинской помощи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2096" y="2445027"/>
            <a:ext cx="6096000" cy="4875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экспертиза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случаях: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9630" y="3201785"/>
            <a:ext cx="10476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1)</a:t>
            </a:r>
            <a:r>
              <a:rPr lang="ru-RU" sz="2400" dirty="0"/>
              <a:t>	получения жалоб от застрахованного лица или его представителя на доступность и качество медицинской помощи в медицинской организации;</a:t>
            </a:r>
          </a:p>
          <a:p>
            <a:pPr algn="just"/>
            <a:r>
              <a:rPr lang="ru-RU" sz="2400" b="1" dirty="0"/>
              <a:t>2)</a:t>
            </a:r>
            <a:r>
              <a:rPr lang="ru-RU" sz="2400" dirty="0"/>
              <a:t>	летальных исходов;</a:t>
            </a:r>
          </a:p>
          <a:p>
            <a:pPr algn="just"/>
            <a:r>
              <a:rPr lang="ru-RU" sz="2400" b="1" dirty="0"/>
              <a:t>3)</a:t>
            </a:r>
            <a:r>
              <a:rPr lang="ru-RU" sz="2400" dirty="0"/>
              <a:t>	внутрибольничного инфицирования и осложнения заболевания;</a:t>
            </a:r>
          </a:p>
          <a:p>
            <a:pPr algn="just"/>
            <a:r>
              <a:rPr lang="ru-RU" sz="2400" b="1" dirty="0"/>
              <a:t>4)</a:t>
            </a:r>
            <a:r>
              <a:rPr lang="ru-RU" sz="2400" dirty="0"/>
              <a:t>	первичного выхода на инвалидность лиц трудоспособного возраста и детей;</a:t>
            </a:r>
          </a:p>
        </p:txBody>
      </p:sp>
    </p:spTree>
    <p:extLst>
      <p:ext uri="{BB962C8B-B14F-4D97-AF65-F5344CB8AC3E}">
        <p14:creationId xmlns="" xmlns:p14="http://schemas.microsoft.com/office/powerpoint/2010/main" val="3056683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479" y="0"/>
            <a:ext cx="119554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организации и проведения контроля объемов, сроков, качества и условий предоставления медицинской помощи </a:t>
            </a:r>
            <a:r>
              <a:rPr lang="ru-RU" sz="36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ОМС</a:t>
            </a:r>
            <a:endParaRPr lang="ru-RU" sz="36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1125" y="1775386"/>
            <a:ext cx="7226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Экспертиза качества медицинской помощи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2096" y="2445027"/>
            <a:ext cx="6096000" cy="4875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экспертиза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случаях: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7146" y="2989307"/>
            <a:ext cx="109819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5)	повторного обоснованного обращения по поводу одного и того же заболевания: в течение 30 дней - при оказании амбулаторно-поликлинической помощи, в течение 90 дней - при повторной госпитализации, в течение суток - при повторном вызове скорой медицинской помощи;</a:t>
            </a:r>
          </a:p>
          <a:p>
            <a:pPr algn="just"/>
            <a:r>
              <a:rPr lang="ru-RU" sz="2200" dirty="0"/>
              <a:t>6)	заболеваний с удлиненным или укороченным сроком лечения более чем на 50 процентов от установленного стандартом медицинской помощи или средне сложившегося для всех застрахованных лиц в отчетном периоде с заболеванием, для которого отсутствует утвержденный стандарт медицинской помощи;</a:t>
            </a:r>
          </a:p>
          <a:p>
            <a:pPr algn="just"/>
            <a:r>
              <a:rPr lang="ru-RU" sz="2200" dirty="0"/>
              <a:t>7)	отобранных по результатам целевой медико-экономической экспертизы.</a:t>
            </a:r>
          </a:p>
        </p:txBody>
      </p:sp>
    </p:spTree>
    <p:extLst>
      <p:ext uri="{BB962C8B-B14F-4D97-AF65-F5344CB8AC3E}">
        <p14:creationId xmlns="" xmlns:p14="http://schemas.microsoft.com/office/powerpoint/2010/main" val="2831972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479" y="0"/>
            <a:ext cx="119554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организации и проведения контроля объемов, сроков, качества и условий предоставления медицинской помощи </a:t>
            </a:r>
            <a:r>
              <a:rPr lang="ru-RU" sz="36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ОМС</a:t>
            </a:r>
            <a:endParaRPr lang="ru-RU" sz="36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1125" y="1857273"/>
            <a:ext cx="7226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Экспертиза качества медицинской помощи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46" y="2933815"/>
            <a:ext cx="108090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Плановая</a:t>
            </a:r>
            <a:r>
              <a:rPr lang="ru-RU" sz="2400" dirty="0"/>
              <a:t> экспертиза качества медицинской помощи проводится с целью оценки соответствия объемов, сроков, качества и условий предоставления медицинской помощи группам застрахованных лиц, разделенным по возрасту, заболеванию или группе заболеваний, этапу медицинской помощи и другим признакам, условиям, предусмотренным договором на оказание и оплату медицинской помощи по обязательному медицинскому страхованию.</a:t>
            </a:r>
          </a:p>
        </p:txBody>
      </p:sp>
    </p:spTree>
    <p:extLst>
      <p:ext uri="{BB962C8B-B14F-4D97-AF65-F5344CB8AC3E}">
        <p14:creationId xmlns="" xmlns:p14="http://schemas.microsoft.com/office/powerpoint/2010/main" val="3890623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280"/>
                    </a14:imgEffect>
                    <a14:imgEffect>
                      <a14:saturation sat="111000"/>
                    </a14:imgEffect>
                  </a14:imgLayer>
                </a14:imgProps>
              </a:ext>
            </a:extLst>
          </a:blip>
          <a:srcRect l="4528" t="5805" r="6962" b="3566"/>
          <a:stretch/>
        </p:blipFill>
        <p:spPr>
          <a:xfrm>
            <a:off x="9161585" y="2438496"/>
            <a:ext cx="2965466" cy="317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86862" y="0"/>
            <a:ext cx="1140362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Ежегодный дополнительный оплачиваемый отпуск работникам с ненормированным рабочим днем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5413" y="2093117"/>
            <a:ext cx="89461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/>
              <a:t>Предоставляется </a:t>
            </a:r>
            <a:r>
              <a:rPr lang="ru-RU" sz="3000" dirty="0"/>
              <a:t>за работу в условиях ненормированного рабочего дня отдельным работникам федеральных государственных учреждений, если эти работники при необходимости эпизодически привлекаются по распоряжению работодателя к выполнению своих трудовых функций за пределами нормальной продолжительности рабочего времени</a:t>
            </a:r>
          </a:p>
        </p:txBody>
      </p:sp>
    </p:spTree>
    <p:extLst>
      <p:ext uri="{BB962C8B-B14F-4D97-AF65-F5344CB8AC3E}">
        <p14:creationId xmlns="" xmlns:p14="http://schemas.microsoft.com/office/powerpoint/2010/main" val="2244785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479" y="0"/>
            <a:ext cx="119554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организации и проведения контроля объемов, сроков, качества и условий предоставления медицинской помощи </a:t>
            </a:r>
            <a:r>
              <a:rPr lang="ru-RU" sz="36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ОМС</a:t>
            </a:r>
            <a:endParaRPr lang="ru-RU" sz="36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1125" y="1857273"/>
            <a:ext cx="7226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Экспертиза качества медицинской помощи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6728" y="2483440"/>
            <a:ext cx="106043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Плановая экспертиза качества медицинской помощи проводится по случаям оказания медицинской помощи по обязательному медицинскому страхованию, отобранным:</a:t>
            </a:r>
          </a:p>
          <a:p>
            <a:pPr lvl="2"/>
            <a:r>
              <a:rPr lang="ru-RU" sz="2400" b="1" dirty="0"/>
              <a:t>1)</a:t>
            </a:r>
            <a:r>
              <a:rPr lang="ru-RU" sz="2400" dirty="0"/>
              <a:t>	методом случайной выборки (проводится для оценки характера, частоты и причин нарушений прав застрахованных лиц на своевременное получение медицинской помощи);</a:t>
            </a:r>
          </a:p>
          <a:p>
            <a:pPr lvl="2"/>
            <a:r>
              <a:rPr lang="ru-RU" sz="2400" b="1" dirty="0"/>
              <a:t>2)</a:t>
            </a:r>
            <a:r>
              <a:rPr lang="ru-RU" sz="2400" dirty="0"/>
              <a:t>	по тематически однородной совокупности случаев (проводится в отношении определенной совокупности случаев оказания медицинской помощи по обязательному медицинскому страхованию, отобранных по тематическим признакам).</a:t>
            </a:r>
          </a:p>
        </p:txBody>
      </p:sp>
    </p:spTree>
    <p:extLst>
      <p:ext uri="{BB962C8B-B14F-4D97-AF65-F5344CB8AC3E}">
        <p14:creationId xmlns="" xmlns:p14="http://schemas.microsoft.com/office/powerpoint/2010/main" val="4106689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830" y="99555"/>
            <a:ext cx="11928143" cy="2158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осуществления территориальным фондом обязательного медицинского страхования контроля за деятельностью страховых медицинских организаций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6131" y="2257710"/>
            <a:ext cx="11641539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Территориальный фонд обязательного медицинского страхования осуществляет контроль за деятельностью страховых медицинских организаций, в том числе повторно (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реэкспертиза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131" y="3733114"/>
            <a:ext cx="5855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Задачами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реэкспертизы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82973" y="4256334"/>
            <a:ext cx="105246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1)	проверка обоснованности и достоверности заключения специалиста-эксперта или эксперта качества медицинской помощи, первично проводившего медико-экономическую экспертизу или экспертизу качества медицинской помощи;</a:t>
            </a:r>
          </a:p>
          <a:p>
            <a:pPr algn="just"/>
            <a:r>
              <a:rPr lang="ru-RU" sz="2400" dirty="0"/>
              <a:t>2)	контроль деятельности отдельных специалистов-экспертов/экспертов качества медицинской помощи.</a:t>
            </a:r>
          </a:p>
        </p:txBody>
      </p:sp>
    </p:spTree>
    <p:extLst>
      <p:ext uri="{BB962C8B-B14F-4D97-AF65-F5344CB8AC3E}">
        <p14:creationId xmlns="" xmlns:p14="http://schemas.microsoft.com/office/powerpoint/2010/main" val="37762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830" y="99555"/>
            <a:ext cx="11928143" cy="2158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осуществления территориальным фондом обязательного медицинского страхования контроля за деятельностью страховых медицинских организаций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2951" y="2257710"/>
            <a:ext cx="5806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/>
              <a:t>Реэкспертиза</a:t>
            </a:r>
            <a:r>
              <a:rPr lang="ru-RU" sz="2400" dirty="0"/>
              <a:t> проводится в случаях: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5348" y="2814910"/>
            <a:ext cx="1110473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1)	проведения территориальным фондом обязательного медицинского страхования документальной проверки организации обязательного медицинского страхования страховой медицинской организацией;</a:t>
            </a:r>
          </a:p>
          <a:p>
            <a:pPr algn="just"/>
            <a:r>
              <a:rPr lang="ru-RU" sz="2200" dirty="0"/>
              <a:t>2)	выявления нарушений в организации контроля со стороны страховой медицинской организации;</a:t>
            </a:r>
          </a:p>
          <a:p>
            <a:pPr algn="just"/>
            <a:r>
              <a:rPr lang="ru-RU" sz="2200" dirty="0"/>
              <a:t>3)	необоснованности и/или недостоверности заключения эксперта качества медицинской помощи, проводившего экспертизу качества медицинской помощи;</a:t>
            </a:r>
          </a:p>
          <a:p>
            <a:pPr algn="just"/>
            <a:r>
              <a:rPr lang="ru-RU" sz="2200" dirty="0"/>
              <a:t>4)	поступления претензии от медицинской организации, не урегулированной со страховой медицинской организацией;</a:t>
            </a:r>
          </a:p>
          <a:p>
            <a:pPr algn="just"/>
            <a:r>
              <a:rPr lang="ru-RU" sz="2200" dirty="0"/>
              <a:t>5)	поступления жалобы застрахованного лица или его представителя на качество медицинской помощи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746506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830" y="99555"/>
            <a:ext cx="11928143" cy="2158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осуществления территориальным фондом обязательного медицинского страхования контроля за деятельностью страховых медицинских организаций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69493" y="2257710"/>
            <a:ext cx="8830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Порядок применения санкций к медицинской организации за нарушения, выявленные в ходе контроля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2927" y="2965596"/>
            <a:ext cx="11147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Результатом контроля в соответствии с договором на оказание и оплату медицинской помощи по обязательному медицинскому страхованию и перечнем оснований для отказа в оплате медицинской помощи (уменьшения оплаты медицинской помощи) являются: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37814" y="4145032"/>
            <a:ext cx="97399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1)</a:t>
            </a:r>
            <a:r>
              <a:rPr lang="ru-RU" sz="1600" dirty="0"/>
              <a:t>	</a:t>
            </a:r>
            <a:r>
              <a:rPr lang="ru-RU" sz="2000" dirty="0"/>
              <a:t>неоплата или уменьшение оплаты медицинской помощи в виде: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	исключения позиции из реестра счетов, подлежащих оплате объемов медицинской помощи;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	уменьшения сумм, представленных к оплате, в процентах от стоимости оказанной медицинской помощи по страховому случаю;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	возврата сумм, не подлежащих оплате, в страховую медицинскую организацию;</a:t>
            </a:r>
          </a:p>
        </p:txBody>
      </p:sp>
    </p:spTree>
    <p:extLst>
      <p:ext uri="{BB962C8B-B14F-4D97-AF65-F5344CB8AC3E}">
        <p14:creationId xmlns="" xmlns:p14="http://schemas.microsoft.com/office/powerpoint/2010/main" val="2850645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830" y="99555"/>
            <a:ext cx="11928143" cy="2158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осуществления территориальным фондом обязательного медицинского страхования контроля за деятельностью страховых медицинских организаций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69493" y="2257710"/>
            <a:ext cx="8830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Порядок применения санкций к медицинской организации за нарушения, выявленные в ходе контроля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2927" y="3182899"/>
            <a:ext cx="11147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Результатом контроля в соответствии с договором на оказание и оплату медицинской помощи по обязательному медицинскому страхованию и перечнем оснований для отказа в оплате медицинской помощи (уменьшения оплаты медицинской помощи) являются: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1712" y="4415865"/>
            <a:ext cx="94397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2)	уплата медицинской организацией штрафов за неоказание, несвоевременное оказание либо оказание медицинской помощи ненадлежащего качества (по страховому случаю, при котором выявлены дефекты медицинской помощи и/или нарушения при оказании медицинской помощи).</a:t>
            </a:r>
          </a:p>
        </p:txBody>
      </p:sp>
    </p:spTree>
    <p:extLst>
      <p:ext uri="{BB962C8B-B14F-4D97-AF65-F5344CB8AC3E}">
        <p14:creationId xmlns="" xmlns:p14="http://schemas.microsoft.com/office/powerpoint/2010/main" val="2287613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77729" y="1607575"/>
            <a:ext cx="73151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</a:t>
            </a:r>
            <a:endParaRPr lang="en-US" sz="48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itchFamily="18" charset="0"/>
            </a:endParaRPr>
          </a:p>
          <a:p>
            <a:pPr algn="ctr"/>
            <a:r>
              <a:rPr lang="ru-RU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 </a:t>
            </a:r>
            <a:r>
              <a:rPr lang="ru-RU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ВНИМАНИЕ</a:t>
            </a:r>
            <a:r>
              <a:rPr lang="ru-RU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5318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862" y="211015"/>
            <a:ext cx="1140362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Ежегодный дополнительный оплачиваемый отпуск работникам с ненормированным рабочим днем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6862" y="2673135"/>
            <a:ext cx="111882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Перечень должностей работников с </a:t>
            </a:r>
            <a:r>
              <a:rPr lang="ru-RU" sz="3200" dirty="0" smtClean="0"/>
              <a:t>ненормированным рабочим днем, имеющих </a:t>
            </a:r>
            <a:r>
              <a:rPr lang="ru-RU" sz="3200" dirty="0"/>
              <a:t>право на дополнительный отпуск, устанавливается правилами внутреннего трудового распорядка или иным нормативным актом учреждения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334723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3142" y="0"/>
            <a:ext cx="1140362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Ежегодный дополнительный оплачиваемый отпуск работникам с ненормированным рабочим днем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6862" y="2057674"/>
            <a:ext cx="11539903" cy="461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 smtClean="0"/>
              <a:t>В перечень должностей включаются: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/>
              <a:t>р</a:t>
            </a:r>
            <a:r>
              <a:rPr lang="ru-RU" sz="3200" dirty="0" smtClean="0"/>
              <a:t>уководящий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 smtClean="0"/>
              <a:t>технический </a:t>
            </a:r>
            <a:r>
              <a:rPr lang="ru-RU" sz="3200" dirty="0"/>
              <a:t>и хозяйственный персонал </a:t>
            </a:r>
            <a:endParaRPr lang="ru-RU" sz="3200" dirty="0" smtClean="0"/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 smtClean="0"/>
              <a:t>другие </a:t>
            </a:r>
            <a:r>
              <a:rPr lang="ru-RU" sz="3200" dirty="0"/>
              <a:t>лица, труд которых в течение рабочего дня не поддается точному учету, лица, которые распределяют рабочее время по своему усмотрению, а также лица, рабочее время которых по характеру работы делится на части неопределенной продолжительности.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3385510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8377" y="0"/>
            <a:ext cx="1140362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Ежегодный дополнительный оплачиваемый отпуск работникам с ненормированным рабочим днем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4" y="1846659"/>
            <a:ext cx="1153624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Его продолжительность не </a:t>
            </a:r>
            <a:r>
              <a:rPr lang="ru-RU" sz="3200" dirty="0"/>
              <a:t>может быть менее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C00000"/>
                </a:solidFill>
              </a:rPr>
              <a:t>3 календарных дней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sz="3200" b="1" u="sng" dirty="0" smtClean="0"/>
              <a:t>Зависит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 smtClean="0"/>
              <a:t>от </a:t>
            </a:r>
            <a:r>
              <a:rPr lang="ru-RU" sz="3200" dirty="0"/>
              <a:t>объема </a:t>
            </a:r>
            <a:r>
              <a:rPr lang="ru-RU" sz="3200" dirty="0" smtClean="0"/>
              <a:t>работы;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 smtClean="0"/>
              <a:t>степени </a:t>
            </a:r>
            <a:r>
              <a:rPr lang="ru-RU" sz="3200" dirty="0"/>
              <a:t>напряженности </a:t>
            </a:r>
            <a:r>
              <a:rPr lang="ru-RU" sz="3200" dirty="0" smtClean="0"/>
              <a:t>труда</a:t>
            </a:r>
            <a:r>
              <a:rPr lang="ru-RU" sz="3200" dirty="0"/>
              <a:t>;</a:t>
            </a:r>
            <a:endParaRPr lang="ru-RU" sz="3200" dirty="0" smtClean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 smtClean="0"/>
              <a:t>возможности </a:t>
            </a:r>
            <a:r>
              <a:rPr lang="ru-RU" sz="3200" dirty="0"/>
              <a:t>работника выполнять свои трудовые функции за пределами нормальной продолжительности рабочего времени и других условий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55163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8377" y="0"/>
            <a:ext cx="1140362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Ежегодный дополнительный оплачиваемый отпуск работникам с ненормированным рабочим днем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4" y="1846659"/>
            <a:ext cx="1153624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Его продолжительность не </a:t>
            </a:r>
            <a:r>
              <a:rPr lang="ru-RU" sz="3200" dirty="0"/>
              <a:t>может быть менее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C00000"/>
                </a:solidFill>
              </a:rPr>
              <a:t>3 календарных дней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sz="3200" b="1" u="sng" dirty="0" smtClean="0"/>
              <a:t>Зависит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 smtClean="0"/>
              <a:t>от </a:t>
            </a:r>
            <a:r>
              <a:rPr lang="ru-RU" sz="3200" dirty="0"/>
              <a:t>объема </a:t>
            </a:r>
            <a:r>
              <a:rPr lang="ru-RU" sz="3200" dirty="0" smtClean="0"/>
              <a:t>работы;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 smtClean="0"/>
              <a:t>степени </a:t>
            </a:r>
            <a:r>
              <a:rPr lang="ru-RU" sz="3200" dirty="0"/>
              <a:t>напряженности </a:t>
            </a:r>
            <a:r>
              <a:rPr lang="ru-RU" sz="3200" dirty="0" smtClean="0"/>
              <a:t>труда</a:t>
            </a:r>
            <a:r>
              <a:rPr lang="ru-RU" sz="3200" dirty="0"/>
              <a:t>;</a:t>
            </a:r>
            <a:endParaRPr lang="ru-RU" sz="3200" dirty="0" smtClean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 smtClean="0"/>
              <a:t>возможности </a:t>
            </a:r>
            <a:r>
              <a:rPr lang="ru-RU" sz="3200" dirty="0"/>
              <a:t>работника выполнять свои трудовые функции за пределами нормальной продолжительности рабочего времени и других условий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585520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 dir="u"/>
      </p:transition>
    </mc:Choice>
    <mc:Fallback>
      <p:transition spd="slow">
        <p:wipe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0" y="3873480"/>
            <a:ext cx="4210050" cy="2828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80632" y="76200"/>
            <a:ext cx="114036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Фонд обязательного </a:t>
            </a:r>
          </a:p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медицинского страхования в РФ</a:t>
            </a:r>
            <a:r>
              <a:rPr lang="ru-RU" sz="38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sz="38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0632" y="1789509"/>
            <a:ext cx="112017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Федеральный фонд обязательного медицинского страхования </a:t>
            </a:r>
            <a:r>
              <a:rPr lang="ru-RU" sz="3200" dirty="0" smtClean="0"/>
              <a:t>реализует </a:t>
            </a:r>
            <a:r>
              <a:rPr lang="ru-RU" sz="3200" dirty="0"/>
              <a:t>государственную политику в области обязательного медицинского страхования </a:t>
            </a:r>
            <a:r>
              <a:rPr lang="ru-RU" sz="3200" dirty="0" smtClean="0"/>
              <a:t>граждан как </a:t>
            </a:r>
            <a:r>
              <a:rPr lang="ru-RU" sz="3200" dirty="0"/>
              <a:t>составной части </a:t>
            </a:r>
            <a:r>
              <a:rPr lang="ru-RU" sz="3200" dirty="0" smtClean="0"/>
              <a:t>государственного </a:t>
            </a:r>
            <a:r>
              <a:rPr lang="ru-RU" sz="3200" dirty="0"/>
              <a:t>социального страхования.</a:t>
            </a:r>
          </a:p>
          <a:p>
            <a:pPr algn="just"/>
            <a:endParaRPr lang="ru-RU" sz="3200" dirty="0" smtClean="0"/>
          </a:p>
          <a:p>
            <a:pPr algn="just"/>
            <a:endParaRPr lang="ru-RU" sz="3200" dirty="0"/>
          </a:p>
          <a:p>
            <a:pPr algn="just"/>
            <a:endParaRPr lang="ru-RU" sz="3200" dirty="0" smtClean="0"/>
          </a:p>
          <a:p>
            <a:pPr algn="just"/>
            <a:endParaRPr lang="ru-RU" sz="3200" dirty="0"/>
          </a:p>
          <a:p>
            <a:pPr algn="just"/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41838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632" y="76200"/>
            <a:ext cx="114036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Фонд обязательного </a:t>
            </a:r>
          </a:p>
          <a:p>
            <a:pPr algn="ctr"/>
            <a:r>
              <a:rPr lang="ru-RU" sz="3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медицинского страхования в РФ</a:t>
            </a:r>
            <a:r>
              <a:rPr lang="ru-RU" sz="38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sz="38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23801" y="1526574"/>
            <a:ext cx="7944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Полномочия Федерального Фонда: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0631" y="2390328"/>
            <a:ext cx="1156371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1)</a:t>
            </a:r>
            <a:r>
              <a:rPr lang="ru-RU" sz="3200" dirty="0"/>
              <a:t>	участвует в разработке программы государственных гарантий бесплатного оказания гражданам медицинской помощи;</a:t>
            </a:r>
          </a:p>
          <a:p>
            <a:pPr algn="just"/>
            <a:r>
              <a:rPr lang="ru-RU" sz="3200" b="1" dirty="0"/>
              <a:t>2)</a:t>
            </a:r>
            <a:r>
              <a:rPr lang="ru-RU" sz="3200" dirty="0"/>
              <a:t>	аккумулирует средства </a:t>
            </a:r>
            <a:r>
              <a:rPr lang="ru-RU" sz="3200" dirty="0" smtClean="0"/>
              <a:t>ОМС и </a:t>
            </a:r>
            <a:r>
              <a:rPr lang="ru-RU" sz="3200" dirty="0"/>
              <a:t>управляет ими, формирует и использует резервы для обеспечения финансовой </a:t>
            </a:r>
            <a:r>
              <a:rPr lang="ru-RU" sz="3200" dirty="0" smtClean="0"/>
              <a:t>устойчивости ОМС;</a:t>
            </a:r>
            <a:endParaRPr lang="ru-RU" sz="3200" dirty="0"/>
          </a:p>
          <a:p>
            <a:pPr algn="just"/>
            <a:r>
              <a:rPr lang="ru-RU" sz="3200" b="1" dirty="0"/>
              <a:t>3)</a:t>
            </a:r>
            <a:r>
              <a:rPr lang="ru-RU" sz="3200" dirty="0"/>
              <a:t>	осуществляет выравнивание финансовых условий деятельности территориальных </a:t>
            </a:r>
            <a:r>
              <a:rPr lang="ru-RU" sz="3200" dirty="0" smtClean="0"/>
              <a:t>фондов;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8095537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800</TotalTime>
  <Words>1396</Words>
  <Application>Microsoft Office PowerPoint</Application>
  <PresentationFormat>Произвольный</PresentationFormat>
  <Paragraphs>204</Paragraphs>
  <Slides>35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View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С.И. Султанов</dc:creator>
  <cp:lastModifiedBy>User</cp:lastModifiedBy>
  <cp:revision>212</cp:revision>
  <dcterms:created xsi:type="dcterms:W3CDTF">2016-11-16T21:22:59Z</dcterms:created>
  <dcterms:modified xsi:type="dcterms:W3CDTF">2017-10-20T09:19:37Z</dcterms:modified>
</cp:coreProperties>
</file>